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67" r:id="rId5"/>
    <p:sldId id="259" r:id="rId6"/>
    <p:sldId id="260" r:id="rId7"/>
    <p:sldId id="261" r:id="rId8"/>
    <p:sldId id="256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12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65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1318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2672D-86D6-484E-8B4D-B13574B7DF5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13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276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36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16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92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135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62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40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790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5051B-5453-48A4-A663-E5937D9F472C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556CD-0D62-4DD9-B193-5594D602AA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1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nl-NL" sz="3600" dirty="0"/>
              <a:t>Thema: </a:t>
            </a:r>
            <a:r>
              <a:rPr lang="nl-NL" sz="3600" dirty="0" smtClean="0"/>
              <a:t>Rechtsstaat</a:t>
            </a:r>
            <a:endParaRPr lang="nl-NL" sz="3600" dirty="0"/>
          </a:p>
        </p:txBody>
      </p:sp>
      <p:sp>
        <p:nvSpPr>
          <p:cNvPr id="2051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nl-NL" sz="2400"/>
          </a:p>
        </p:txBody>
      </p:sp>
      <p:sp>
        <p:nvSpPr>
          <p:cNvPr id="2052" name="Rectangle 7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endParaRPr lang="nl-NL" sz="2400"/>
          </a:p>
        </p:txBody>
      </p:sp>
      <p:sp>
        <p:nvSpPr>
          <p:cNvPr id="2053" name="Rectangle 8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nl-NL" sz="2400"/>
          </a:p>
        </p:txBody>
      </p:sp>
      <p:sp>
        <p:nvSpPr>
          <p:cNvPr id="2054" name="Rectangle 9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endParaRPr lang="nl-NL" sz="2400"/>
          </a:p>
        </p:txBody>
      </p:sp>
      <p:pic>
        <p:nvPicPr>
          <p:cNvPr id="2055" name="Picture 5" descr="criminaliteit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7438" y="1628775"/>
            <a:ext cx="403225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1" descr="tweede-kam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750" y="1628776"/>
            <a:ext cx="388778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3" descr="justit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92314" y="3933825"/>
            <a:ext cx="4010025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5" descr="PI%20Noord-Brabant%20Noord%20Oosterhoek_tcm93-17044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67438" y="3933826"/>
            <a:ext cx="4032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9900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Rechten en plichten in de rechtsstaat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In een rechtsstaat hebben burgers rechten en plichten:</a:t>
            </a:r>
          </a:p>
          <a:p>
            <a:pPr marL="0" indent="0">
              <a:buNone/>
            </a:pPr>
            <a:r>
              <a:rPr lang="nl-NL" dirty="0" smtClean="0"/>
              <a:t>Plichten:</a:t>
            </a:r>
          </a:p>
          <a:p>
            <a:pPr>
              <a:buFontTx/>
              <a:buChar char="-"/>
            </a:pPr>
            <a:r>
              <a:rPr lang="nl-NL" dirty="0" smtClean="0"/>
              <a:t>Belastingplicht</a:t>
            </a:r>
          </a:p>
          <a:p>
            <a:pPr>
              <a:buFontTx/>
              <a:buChar char="-"/>
            </a:pPr>
            <a:r>
              <a:rPr lang="nl-NL" dirty="0" smtClean="0"/>
              <a:t>Leerplicht</a:t>
            </a:r>
          </a:p>
          <a:p>
            <a:pPr>
              <a:buFontTx/>
              <a:buChar char="-"/>
            </a:pPr>
            <a:r>
              <a:rPr lang="nl-NL" dirty="0" smtClean="0"/>
              <a:t>Identificatieplicht</a:t>
            </a:r>
          </a:p>
          <a:p>
            <a:pPr>
              <a:buFontTx/>
              <a:buChar char="-"/>
            </a:pPr>
            <a:r>
              <a:rPr lang="nl-NL" dirty="0" smtClean="0"/>
              <a:t>Plicht om iemand in nood te helpen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Rechten: (zie ook paragraaf 2 thema rechtsstaat)</a:t>
            </a:r>
          </a:p>
          <a:p>
            <a:pPr marL="0" indent="0">
              <a:buNone/>
            </a:pPr>
            <a:r>
              <a:rPr lang="nl-NL" dirty="0" smtClean="0"/>
              <a:t>- Klassieke grondrechten</a:t>
            </a:r>
          </a:p>
          <a:p>
            <a:pPr marL="0" indent="0">
              <a:buNone/>
            </a:pPr>
            <a:r>
              <a:rPr lang="nl-NL" dirty="0" smtClean="0"/>
              <a:t>- Sociale grondrechten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9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Nederlandse recht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pSp>
        <p:nvGrpSpPr>
          <p:cNvPr id="25" name="Groep 24"/>
          <p:cNvGrpSpPr>
            <a:grpSpLocks/>
          </p:cNvGrpSpPr>
          <p:nvPr/>
        </p:nvGrpSpPr>
        <p:grpSpPr bwMode="auto">
          <a:xfrm>
            <a:off x="0" y="2114550"/>
            <a:ext cx="12192000" cy="4743450"/>
            <a:chOff x="1341" y="2344"/>
            <a:chExt cx="7584" cy="4140"/>
          </a:xfrm>
        </p:grpSpPr>
        <p:grpSp>
          <p:nvGrpSpPr>
            <p:cNvPr id="26" name="Group 3"/>
            <p:cNvGrpSpPr>
              <a:grpSpLocks/>
            </p:cNvGrpSpPr>
            <p:nvPr/>
          </p:nvGrpSpPr>
          <p:grpSpPr bwMode="auto">
            <a:xfrm>
              <a:off x="1341" y="2344"/>
              <a:ext cx="7584" cy="4140"/>
              <a:chOff x="1341" y="2344"/>
              <a:chExt cx="7584" cy="4140"/>
            </a:xfrm>
          </p:grpSpPr>
          <p:grpSp>
            <p:nvGrpSpPr>
              <p:cNvPr id="35" name="Group 4"/>
              <p:cNvGrpSpPr>
                <a:grpSpLocks/>
              </p:cNvGrpSpPr>
              <p:nvPr/>
            </p:nvGrpSpPr>
            <p:grpSpPr bwMode="auto">
              <a:xfrm>
                <a:off x="1341" y="3064"/>
                <a:ext cx="4320" cy="2700"/>
                <a:chOff x="1341" y="3064"/>
                <a:chExt cx="4320" cy="2700"/>
              </a:xfrm>
            </p:grpSpPr>
            <p:sp>
              <p:nvSpPr>
                <p:cNvPr id="43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341" y="4144"/>
                  <a:ext cx="1865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5400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  <a:tabLst>
                      <a:tab pos="90170" algn="l"/>
                      <a:tab pos="180340" algn="l"/>
                      <a:tab pos="269875" algn="l"/>
                      <a:tab pos="450215" algn="l"/>
                      <a:tab pos="540385" algn="l"/>
                    </a:tabLst>
                  </a:pPr>
                  <a:r>
                    <a:rPr lang="nl-NL" sz="1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Nederlands recht</a:t>
                  </a:r>
                  <a:endParaRPr lang="nl-NL" sz="100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221" y="3064"/>
                  <a:ext cx="14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  <a:tabLst>
                      <a:tab pos="90170" algn="l"/>
                      <a:tab pos="180340" algn="l"/>
                      <a:tab pos="269875" algn="l"/>
                      <a:tab pos="450215" algn="l"/>
                      <a:tab pos="540385" algn="l"/>
                    </a:tabLst>
                  </a:pPr>
                  <a:r>
                    <a:rPr lang="nl-NL" sz="1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publiekrecht</a:t>
                  </a:r>
                  <a:endParaRPr lang="nl-NL" sz="100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221" y="5224"/>
                  <a:ext cx="144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  <a:tabLst>
                      <a:tab pos="90170" algn="l"/>
                      <a:tab pos="180340" algn="l"/>
                      <a:tab pos="269875" algn="l"/>
                      <a:tab pos="450215" algn="l"/>
                      <a:tab pos="540385" algn="l"/>
                    </a:tabLst>
                  </a:pPr>
                  <a:r>
                    <a:rPr lang="nl-NL" sz="1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privaatrecht</a:t>
                  </a:r>
                  <a:endParaRPr lang="nl-NL" sz="100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36" name="Group 8"/>
              <p:cNvGrpSpPr>
                <a:grpSpLocks/>
              </p:cNvGrpSpPr>
              <p:nvPr/>
            </p:nvGrpSpPr>
            <p:grpSpPr bwMode="auto">
              <a:xfrm>
                <a:off x="6918" y="2344"/>
                <a:ext cx="2007" cy="4140"/>
                <a:chOff x="6918" y="2344"/>
                <a:chExt cx="2007" cy="4140"/>
              </a:xfrm>
            </p:grpSpPr>
            <p:sp>
              <p:nvSpPr>
                <p:cNvPr id="3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6918" y="2344"/>
                  <a:ext cx="2007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5400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  <a:tabLst>
                      <a:tab pos="90170" algn="l"/>
                      <a:tab pos="180340" algn="l"/>
                      <a:tab pos="269875" algn="l"/>
                      <a:tab pos="450215" algn="l"/>
                      <a:tab pos="540385" algn="l"/>
                    </a:tabLst>
                  </a:pPr>
                  <a:r>
                    <a:rPr lang="nl-NL" sz="1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strafrecht</a:t>
                  </a:r>
                  <a:endParaRPr lang="nl-NL" sz="100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6918" y="3784"/>
                  <a:ext cx="2007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5400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  <a:tabLst>
                      <a:tab pos="90170" algn="l"/>
                      <a:tab pos="180340" algn="l"/>
                      <a:tab pos="269875" algn="l"/>
                      <a:tab pos="450215" algn="l"/>
                      <a:tab pos="540385" algn="l"/>
                    </a:tabLst>
                  </a:pPr>
                  <a:r>
                    <a:rPr lang="nl-NL" sz="1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bestuursrecht</a:t>
                  </a:r>
                  <a:endParaRPr lang="nl-NL" sz="100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6918" y="3064"/>
                  <a:ext cx="2007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5400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  <a:tabLst>
                      <a:tab pos="90170" algn="l"/>
                      <a:tab pos="180340" algn="l"/>
                      <a:tab pos="269875" algn="l"/>
                      <a:tab pos="450215" algn="l"/>
                      <a:tab pos="540385" algn="l"/>
                    </a:tabLst>
                  </a:pPr>
                  <a:r>
                    <a:rPr lang="nl-NL" sz="1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staatsrecht</a:t>
                  </a:r>
                  <a:endParaRPr lang="nl-NL" sz="100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918" y="4504"/>
                  <a:ext cx="2007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10800" rIns="54000" bIns="1080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  <a:tabLst>
                      <a:tab pos="90170" algn="l"/>
                      <a:tab pos="180340" algn="l"/>
                      <a:tab pos="269875" algn="l"/>
                      <a:tab pos="450215" algn="l"/>
                      <a:tab pos="540385" algn="l"/>
                      <a:tab pos="90170" algn="l"/>
                      <a:tab pos="180340" algn="l"/>
                      <a:tab pos="269875" algn="l"/>
                      <a:tab pos="342900" algn="r"/>
                      <a:tab pos="450215" algn="l"/>
                      <a:tab pos="540385" algn="l"/>
                    </a:tabLst>
                  </a:pPr>
                  <a:r>
                    <a:rPr lang="nl-NL" sz="1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personen- en familierecht</a:t>
                  </a:r>
                  <a:endParaRPr lang="nl-NL" sz="100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6918" y="5944"/>
                  <a:ext cx="2007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5400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  <a:tabLst>
                      <a:tab pos="90170" algn="l"/>
                      <a:tab pos="180340" algn="l"/>
                      <a:tab pos="269875" algn="l"/>
                      <a:tab pos="450215" algn="l"/>
                      <a:tab pos="540385" algn="l"/>
                    </a:tabLst>
                  </a:pPr>
                  <a:r>
                    <a:rPr lang="nl-NL" sz="1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ondernemingsrecht</a:t>
                  </a:r>
                  <a:endParaRPr lang="nl-NL" sz="100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918" y="5224"/>
                  <a:ext cx="2007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5400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  <a:tabLst>
                      <a:tab pos="90170" algn="l"/>
                      <a:tab pos="180340" algn="l"/>
                      <a:tab pos="269875" algn="l"/>
                      <a:tab pos="450215" algn="l"/>
                      <a:tab pos="540385" algn="l"/>
                    </a:tabLst>
                  </a:pPr>
                  <a:r>
                    <a:rPr lang="nl-NL" sz="100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vermogensrecht</a:t>
                  </a:r>
                  <a:endParaRPr lang="nl-NL" sz="100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7" name="Freeform 15"/>
            <p:cNvSpPr>
              <a:spLocks/>
            </p:cNvSpPr>
            <p:nvPr/>
          </p:nvSpPr>
          <p:spPr bwMode="auto">
            <a:xfrm>
              <a:off x="3330" y="3310"/>
              <a:ext cx="850" cy="920"/>
            </a:xfrm>
            <a:custGeom>
              <a:avLst/>
              <a:gdLst>
                <a:gd name="T0" fmla="*/ 0 w 850"/>
                <a:gd name="T1" fmla="*/ 920 h 920"/>
                <a:gd name="T2" fmla="*/ 850 w 850"/>
                <a:gd name="T3" fmla="*/ 0 h 9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50" h="920">
                  <a:moveTo>
                    <a:pt x="0" y="920"/>
                  </a:moveTo>
                  <a:lnTo>
                    <a:pt x="85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sp>
          <p:nvSpPr>
            <p:cNvPr id="28" name="Freeform 16"/>
            <p:cNvSpPr>
              <a:spLocks/>
            </p:cNvSpPr>
            <p:nvPr/>
          </p:nvSpPr>
          <p:spPr bwMode="auto">
            <a:xfrm>
              <a:off x="3330" y="4600"/>
              <a:ext cx="820" cy="830"/>
            </a:xfrm>
            <a:custGeom>
              <a:avLst/>
              <a:gdLst>
                <a:gd name="T0" fmla="*/ 0 w 820"/>
                <a:gd name="T1" fmla="*/ 0 h 830"/>
                <a:gd name="T2" fmla="*/ 820 w 820"/>
                <a:gd name="T3" fmla="*/ 830 h 8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20" h="830">
                  <a:moveTo>
                    <a:pt x="0" y="0"/>
                  </a:moveTo>
                  <a:lnTo>
                    <a:pt x="820" y="8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sp>
          <p:nvSpPr>
            <p:cNvPr id="29" name="Freeform 17"/>
            <p:cNvSpPr>
              <a:spLocks/>
            </p:cNvSpPr>
            <p:nvPr/>
          </p:nvSpPr>
          <p:spPr bwMode="auto">
            <a:xfrm>
              <a:off x="5740" y="3290"/>
              <a:ext cx="1140" cy="1"/>
            </a:xfrm>
            <a:custGeom>
              <a:avLst/>
              <a:gdLst>
                <a:gd name="T0" fmla="*/ 0 w 1140"/>
                <a:gd name="T1" fmla="*/ 0 h 1"/>
                <a:gd name="T2" fmla="*/ 1140 w 114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40" h="1">
                  <a:moveTo>
                    <a:pt x="0" y="0"/>
                  </a:moveTo>
                  <a:lnTo>
                    <a:pt x="114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sp>
          <p:nvSpPr>
            <p:cNvPr id="30" name="Freeform 18"/>
            <p:cNvSpPr>
              <a:spLocks/>
            </p:cNvSpPr>
            <p:nvPr/>
          </p:nvSpPr>
          <p:spPr bwMode="auto">
            <a:xfrm>
              <a:off x="5700" y="2524"/>
              <a:ext cx="1221" cy="626"/>
            </a:xfrm>
            <a:custGeom>
              <a:avLst/>
              <a:gdLst>
                <a:gd name="T0" fmla="*/ 0 w 1221"/>
                <a:gd name="T1" fmla="*/ 626 h 626"/>
                <a:gd name="T2" fmla="*/ 1221 w 1221"/>
                <a:gd name="T3" fmla="*/ 0 h 6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21" h="626">
                  <a:moveTo>
                    <a:pt x="0" y="626"/>
                  </a:moveTo>
                  <a:lnTo>
                    <a:pt x="122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sp>
          <p:nvSpPr>
            <p:cNvPr id="31" name="Freeform 19"/>
            <p:cNvSpPr>
              <a:spLocks/>
            </p:cNvSpPr>
            <p:nvPr/>
          </p:nvSpPr>
          <p:spPr bwMode="auto">
            <a:xfrm>
              <a:off x="5720" y="3460"/>
              <a:ext cx="1201" cy="684"/>
            </a:xfrm>
            <a:custGeom>
              <a:avLst/>
              <a:gdLst>
                <a:gd name="T0" fmla="*/ 0 w 1201"/>
                <a:gd name="T1" fmla="*/ 0 h 684"/>
                <a:gd name="T2" fmla="*/ 1201 w 1201"/>
                <a:gd name="T3" fmla="*/ 684 h 68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01" h="684">
                  <a:moveTo>
                    <a:pt x="0" y="0"/>
                  </a:moveTo>
                  <a:lnTo>
                    <a:pt x="1201" y="68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sp>
          <p:nvSpPr>
            <p:cNvPr id="32" name="Freeform 20"/>
            <p:cNvSpPr>
              <a:spLocks/>
            </p:cNvSpPr>
            <p:nvPr/>
          </p:nvSpPr>
          <p:spPr bwMode="auto">
            <a:xfrm>
              <a:off x="5730" y="5500"/>
              <a:ext cx="1140" cy="10"/>
            </a:xfrm>
            <a:custGeom>
              <a:avLst/>
              <a:gdLst>
                <a:gd name="T0" fmla="*/ 0 w 1140"/>
                <a:gd name="T1" fmla="*/ 10 h 10"/>
                <a:gd name="T2" fmla="*/ 1140 w 1140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40" h="10">
                  <a:moveTo>
                    <a:pt x="0" y="10"/>
                  </a:moveTo>
                  <a:lnTo>
                    <a:pt x="114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sp>
          <p:nvSpPr>
            <p:cNvPr id="33" name="Freeform 21"/>
            <p:cNvSpPr>
              <a:spLocks/>
            </p:cNvSpPr>
            <p:nvPr/>
          </p:nvSpPr>
          <p:spPr bwMode="auto">
            <a:xfrm>
              <a:off x="5720" y="4770"/>
              <a:ext cx="1190" cy="520"/>
            </a:xfrm>
            <a:custGeom>
              <a:avLst/>
              <a:gdLst>
                <a:gd name="T0" fmla="*/ 0 w 1190"/>
                <a:gd name="T1" fmla="*/ 520 h 520"/>
                <a:gd name="T2" fmla="*/ 1190 w 1190"/>
                <a:gd name="T3" fmla="*/ 0 h 5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90" h="520">
                  <a:moveTo>
                    <a:pt x="0" y="520"/>
                  </a:moveTo>
                  <a:lnTo>
                    <a:pt x="119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sp>
          <p:nvSpPr>
            <p:cNvPr id="34" name="Freeform 22"/>
            <p:cNvSpPr>
              <a:spLocks/>
            </p:cNvSpPr>
            <p:nvPr/>
          </p:nvSpPr>
          <p:spPr bwMode="auto">
            <a:xfrm>
              <a:off x="5720" y="5680"/>
              <a:ext cx="1180" cy="570"/>
            </a:xfrm>
            <a:custGeom>
              <a:avLst/>
              <a:gdLst>
                <a:gd name="T0" fmla="*/ 0 w 1180"/>
                <a:gd name="T1" fmla="*/ 0 h 570"/>
                <a:gd name="T2" fmla="*/ 1180 w 1180"/>
                <a:gd name="T3" fmla="*/ 570 h 5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80" h="570">
                  <a:moveTo>
                    <a:pt x="0" y="0"/>
                  </a:moveTo>
                  <a:lnTo>
                    <a:pt x="1180" y="5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86300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767141"/>
              </p:ext>
            </p:extLst>
          </p:nvPr>
        </p:nvGraphicFramePr>
        <p:xfrm>
          <a:off x="0" y="-2"/>
          <a:ext cx="12192000" cy="6858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44992">
                  <a:extLst>
                    <a:ext uri="{9D8B030D-6E8A-4147-A177-3AD203B41FA5}">
                      <a16:colId xmlns:a16="http://schemas.microsoft.com/office/drawing/2014/main" val="4278364134"/>
                    </a:ext>
                  </a:extLst>
                </a:gridCol>
                <a:gridCol w="3747008">
                  <a:extLst>
                    <a:ext uri="{9D8B030D-6E8A-4147-A177-3AD203B41FA5}">
                      <a16:colId xmlns:a16="http://schemas.microsoft.com/office/drawing/2014/main" val="2321044044"/>
                    </a:ext>
                  </a:extLst>
                </a:gridCol>
              </a:tblGrid>
              <a:tr h="344059">
                <a:tc>
                  <a:txBody>
                    <a:bodyPr/>
                    <a:lstStyle/>
                    <a:p>
                      <a:pPr marL="269875" indent="-269875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Situatie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Soort 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66701605"/>
                  </a:ext>
                </a:extLst>
              </a:tr>
              <a:tr h="512242">
                <a:tc>
                  <a:txBody>
                    <a:bodyPr/>
                    <a:lstStyle/>
                    <a:p>
                      <a:pPr marL="270510" indent="-216535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1.	De familie Ganzevoort vraagt een vergunning aan voor de bouw van een garage.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bestuursrecht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47969906"/>
                  </a:ext>
                </a:extLst>
              </a:tr>
              <a:tr h="344059">
                <a:tc>
                  <a:txBody>
                    <a:bodyPr/>
                    <a:lstStyle/>
                    <a:p>
                      <a:pPr marL="270510" indent="-216535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2.	De firma Huiskens BV schaft een aantal computers aan.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vermogensrecht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27708540"/>
                  </a:ext>
                </a:extLst>
              </a:tr>
              <a:tr h="512242">
                <a:tc>
                  <a:txBody>
                    <a:bodyPr/>
                    <a:lstStyle/>
                    <a:p>
                      <a:pPr marL="270510" indent="-216535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3.	GroenLinks wil het aantal Tweede Kamerleden terugbrengen van 150 naar 100. 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staatsrecht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53614722"/>
                  </a:ext>
                </a:extLst>
              </a:tr>
              <a:tr h="344059">
                <a:tc>
                  <a:txBody>
                    <a:bodyPr/>
                    <a:lstStyle/>
                    <a:p>
                      <a:pPr marL="270510" indent="-216535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4.	De PvdD wil dierenrechten in de grondwet opnemen.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staatsrecht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21722417"/>
                  </a:ext>
                </a:extLst>
              </a:tr>
              <a:tr h="344059">
                <a:tc>
                  <a:txBody>
                    <a:bodyPr/>
                    <a:lstStyle/>
                    <a:p>
                      <a:pPr marL="270510" indent="-216535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5.	Een verdachte van brandstichting wordt langer in voorarrest gehouden.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strafrecht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65209989"/>
                  </a:ext>
                </a:extLst>
              </a:tr>
              <a:tr h="512242">
                <a:tc>
                  <a:txBody>
                    <a:bodyPr/>
                    <a:lstStyle/>
                    <a:p>
                      <a:pPr marL="270510" indent="-216535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6.	Twee ouders bepalen dat hun kinderen de achternaam van de moeder zullen krijgen.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personen- en familierecht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11118411"/>
                  </a:ext>
                </a:extLst>
              </a:tr>
              <a:tr h="344059">
                <a:tc>
                  <a:txBody>
                    <a:bodyPr/>
                    <a:lstStyle/>
                    <a:p>
                      <a:pPr marL="270510" indent="-216535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7.	In een winkelstraat richten ondernemers een winkeliersvereniging op.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ondernemingsrecht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35220966"/>
                  </a:ext>
                </a:extLst>
              </a:tr>
              <a:tr h="344059">
                <a:tc>
                  <a:txBody>
                    <a:bodyPr/>
                    <a:lstStyle/>
                    <a:p>
                      <a:pPr marL="270510" indent="-216535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8.	Je krijgt een bekeuring omdat je te hard rijdt op je scooter.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strafrecht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88832558"/>
                  </a:ext>
                </a:extLst>
              </a:tr>
              <a:tr h="344059">
                <a:tc>
                  <a:txBody>
                    <a:bodyPr/>
                    <a:lstStyle/>
                    <a:p>
                      <a:pPr marL="270510" indent="-216535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9.	Joan (18) mag gaan stemmen bij de gemeenteraadsverkiezingen.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staatsrecht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54038780"/>
                  </a:ext>
                </a:extLst>
              </a:tr>
              <a:tr h="344059">
                <a:tc>
                  <a:txBody>
                    <a:bodyPr/>
                    <a:lstStyle/>
                    <a:p>
                      <a:pPr marL="270510" indent="-270510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10.	Karin wil van haar groothandel in kinderkleding een bv maken.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ondernemingsrecht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61458396"/>
                  </a:ext>
                </a:extLst>
              </a:tr>
              <a:tr h="344059">
                <a:tc>
                  <a:txBody>
                    <a:bodyPr/>
                    <a:lstStyle/>
                    <a:p>
                      <a:pPr marL="270510" indent="-270510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11.	Na twee jaar samenwonen, gaan Johan en Fatima met elkaar trouwen.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personen- en familierecht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82658304"/>
                  </a:ext>
                </a:extLst>
              </a:tr>
              <a:tr h="344059">
                <a:tc>
                  <a:txBody>
                    <a:bodyPr/>
                    <a:lstStyle/>
                    <a:p>
                      <a:pPr marL="270510" indent="-270510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12.	Voor je vakantiebaantje onderteken je een arbeidsovereenkomst.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vermogensrecht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49705095"/>
                  </a:ext>
                </a:extLst>
              </a:tr>
              <a:tr h="512242">
                <a:tc>
                  <a:txBody>
                    <a:bodyPr/>
                    <a:lstStyle/>
                    <a:p>
                      <a:pPr marL="270510" indent="-270510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13.	De rechter praat met een kind van gescheiden ouders over een omgangsregeling.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personen- en familierecht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31402066"/>
                  </a:ext>
                </a:extLst>
              </a:tr>
              <a:tr h="512142">
                <a:tc>
                  <a:txBody>
                    <a:bodyPr/>
                    <a:lstStyle/>
                    <a:p>
                      <a:pPr marL="270510" indent="-270510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14.	Twee schuldeisers vragen samen het faillissement van een bedrijf aan.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vermogensrecht/ ondernemingsrecht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51152876"/>
                  </a:ext>
                </a:extLst>
              </a:tr>
              <a:tr h="512242">
                <a:tc>
                  <a:txBody>
                    <a:bodyPr/>
                    <a:lstStyle/>
                    <a:p>
                      <a:pPr marL="270510" indent="-270510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15.	De Tweede Kamer wil met een motie van wantrouwen een minister naar huis sturen.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>
                          <a:effectLst/>
                        </a:rPr>
                        <a:t>staatsrecht</a:t>
                      </a:r>
                      <a:endParaRPr lang="nl-NL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33281355"/>
                  </a:ext>
                </a:extLst>
              </a:tr>
              <a:tr h="344059">
                <a:tc>
                  <a:txBody>
                    <a:bodyPr/>
                    <a:lstStyle/>
                    <a:p>
                      <a:pPr marL="270510" indent="-270510"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69875" algn="l"/>
                          <a:tab pos="450215" algn="l"/>
                          <a:tab pos="540385" algn="l"/>
                          <a:tab pos="449580" algn="l"/>
                        </a:tabLst>
                      </a:pPr>
                      <a:r>
                        <a:rPr lang="nl-NL" sz="1000">
                          <a:effectLst/>
                        </a:rPr>
                        <a:t>16.	De FIOD controleert de boekhouding van een frauderende zakenman.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  <a:tab pos="269875" algn="l"/>
                          <a:tab pos="450215" algn="l"/>
                          <a:tab pos="540385" algn="l"/>
                          <a:tab pos="269875" algn="l"/>
                          <a:tab pos="450215" algn="l"/>
                          <a:tab pos="540385" algn="l"/>
                        </a:tabLst>
                      </a:pPr>
                      <a:r>
                        <a:rPr lang="nl-NL" sz="1000" dirty="0">
                          <a:effectLst/>
                        </a:rPr>
                        <a:t>strafrecht</a:t>
                      </a:r>
                      <a:endParaRPr lang="nl-NL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25041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5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Paragraaf 1: Recht en rechtvaardigheid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Hoofdvraag paragraaf 1:</a:t>
            </a:r>
          </a:p>
          <a:p>
            <a:pPr marL="0" indent="0">
              <a:buNone/>
            </a:pPr>
            <a:r>
              <a:rPr lang="nl-NL" dirty="0" smtClean="0"/>
              <a:t>“Waarom is het goed dat we een rechtsstaat hebben?”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618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 en rechtvaardigheid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dirty="0" smtClean="0"/>
              <a:t>Regels en wetten: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Rechtsnormen:</a:t>
            </a:r>
          </a:p>
          <a:p>
            <a:pPr marL="0" indent="0">
              <a:buNone/>
            </a:pPr>
            <a:r>
              <a:rPr lang="nl-NL" dirty="0" smtClean="0"/>
              <a:t>“Gedragsregels die door de overheid zijn vastgelegd in wetten”.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Doel van rechtsregels: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  Streven/ Realiseren van belangrijke waarden: vrijheid, gelijkheid, veiligheid etc.;</a:t>
            </a:r>
          </a:p>
          <a:p>
            <a:pPr marL="0" indent="0">
              <a:buNone/>
            </a:pPr>
            <a:r>
              <a:rPr lang="nl-NL" dirty="0" smtClean="0"/>
              <a:t>-  Recht (</a:t>
            </a:r>
            <a:r>
              <a:rPr lang="nl-NL" dirty="0" err="1" smtClean="0"/>
              <a:t>sregels</a:t>
            </a:r>
            <a:r>
              <a:rPr lang="nl-NL" dirty="0" smtClean="0"/>
              <a:t>) zorgen voor orde en structuur in de samenleving;</a:t>
            </a:r>
          </a:p>
          <a:p>
            <a:pPr marL="0" indent="0">
              <a:buNone/>
            </a:pPr>
            <a:r>
              <a:rPr lang="nl-NL" dirty="0" smtClean="0"/>
              <a:t>-  Recht </a:t>
            </a:r>
            <a:r>
              <a:rPr lang="nl-NL" dirty="0"/>
              <a:t>(</a:t>
            </a:r>
            <a:r>
              <a:rPr lang="nl-NL" dirty="0" err="1"/>
              <a:t>sregels</a:t>
            </a:r>
            <a:r>
              <a:rPr lang="nl-NL" dirty="0"/>
              <a:t>) bieden rechtszekerheid (rechten en plichten</a:t>
            </a:r>
            <a:r>
              <a:rPr lang="nl-NL" dirty="0" smtClean="0"/>
              <a:t>) aan burgers;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-  Recht </a:t>
            </a:r>
            <a:r>
              <a:rPr lang="nl-NL" dirty="0"/>
              <a:t>(</a:t>
            </a:r>
            <a:r>
              <a:rPr lang="nl-NL" dirty="0" err="1"/>
              <a:t>sregels</a:t>
            </a:r>
            <a:r>
              <a:rPr lang="nl-NL" dirty="0"/>
              <a:t>) voorkomen </a:t>
            </a:r>
            <a:r>
              <a:rPr lang="nl-NL" dirty="0" smtClean="0"/>
              <a:t>eigenrichting;</a:t>
            </a:r>
          </a:p>
          <a:p>
            <a:pPr marL="0" indent="0">
              <a:buNone/>
            </a:pPr>
            <a:r>
              <a:rPr lang="nl-NL" dirty="0" smtClean="0"/>
              <a:t>-  </a:t>
            </a:r>
            <a:r>
              <a:rPr lang="nl-NL" dirty="0" err="1" smtClean="0"/>
              <a:t>Redct</a:t>
            </a:r>
            <a:r>
              <a:rPr lang="nl-NL" dirty="0" smtClean="0"/>
              <a:t> (</a:t>
            </a:r>
            <a:r>
              <a:rPr lang="nl-NL" dirty="0" err="1" smtClean="0"/>
              <a:t>sregels</a:t>
            </a:r>
            <a:r>
              <a:rPr lang="nl-NL" dirty="0" smtClean="0"/>
              <a:t>)  kunnen conflicten vreedzaam oplossen;</a:t>
            </a:r>
          </a:p>
          <a:p>
            <a:pPr marL="0" indent="0">
              <a:buNone/>
            </a:pPr>
            <a:r>
              <a:rPr lang="nl-NL" dirty="0" smtClean="0"/>
              <a:t>-  Recht (</a:t>
            </a:r>
            <a:r>
              <a:rPr lang="nl-NL" dirty="0" err="1" smtClean="0"/>
              <a:t>sregels</a:t>
            </a:r>
            <a:r>
              <a:rPr lang="nl-NL" dirty="0" smtClean="0"/>
              <a:t>) zorgen voor onafhankelijke rechtspraak.</a:t>
            </a:r>
          </a:p>
        </p:txBody>
      </p:sp>
    </p:spTree>
    <p:extLst>
      <p:ext uri="{BB962C8B-B14F-4D97-AF65-F5344CB8AC3E}">
        <p14:creationId xmlns:p14="http://schemas.microsoft.com/office/powerpoint/2010/main" val="3356219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2400" b="1" dirty="0"/>
              <a:t>Rechtsregels verschillen per tijd en plaats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endParaRPr lang="nl-NL" sz="2000" dirty="0"/>
          </a:p>
          <a:p>
            <a:pPr eaLnBrk="1" hangingPunct="1">
              <a:buFontTx/>
              <a:buNone/>
            </a:pPr>
            <a:endParaRPr lang="nl-NL" sz="2000" dirty="0"/>
          </a:p>
          <a:p>
            <a:pPr eaLnBrk="1" hangingPunct="1">
              <a:buFontTx/>
              <a:buNone/>
            </a:pPr>
            <a:r>
              <a:rPr lang="nl-NL" sz="2000" dirty="0"/>
              <a:t>Tijd: criminaliseren versus decriminaliseren</a:t>
            </a:r>
          </a:p>
          <a:p>
            <a:pPr eaLnBrk="1" hangingPunct="1">
              <a:buFontTx/>
              <a:buNone/>
            </a:pPr>
            <a:endParaRPr lang="nl-NL" sz="2000" dirty="0"/>
          </a:p>
          <a:p>
            <a:pPr eaLnBrk="1" hangingPunct="1">
              <a:buFontTx/>
              <a:buNone/>
            </a:pPr>
            <a:endParaRPr lang="nl-NL" sz="2000" dirty="0"/>
          </a:p>
          <a:p>
            <a:pPr eaLnBrk="1" hangingPunct="1">
              <a:buFontTx/>
              <a:buNone/>
            </a:pPr>
            <a:r>
              <a:rPr lang="nl-NL" sz="2000" dirty="0"/>
              <a:t>Plaats: wat in Nederland strafbaar is hoeft in andere landen niet </a:t>
            </a:r>
          </a:p>
          <a:p>
            <a:pPr eaLnBrk="1" hangingPunct="1">
              <a:buFontTx/>
              <a:buNone/>
            </a:pPr>
            <a:r>
              <a:rPr lang="nl-NL" sz="2000" dirty="0"/>
              <a:t>            strafbaar te zijn. En andersom.</a:t>
            </a:r>
          </a:p>
          <a:p>
            <a:pPr eaLnBrk="1" hangingPunct="1">
              <a:buFontTx/>
              <a:buNone/>
            </a:pPr>
            <a:r>
              <a:rPr lang="nl-NL" sz="2000" dirty="0"/>
              <a:t>            </a:t>
            </a:r>
          </a:p>
          <a:p>
            <a:pPr eaLnBrk="1" hangingPunct="1">
              <a:buFontTx/>
              <a:buNone/>
            </a:pPr>
            <a:r>
              <a:rPr lang="nl-NL" sz="2000" dirty="0"/>
              <a:t>            De straffen die in Nederland voor misdrijven en overtredingen </a:t>
            </a:r>
          </a:p>
          <a:p>
            <a:pPr eaLnBrk="1" hangingPunct="1">
              <a:buFontTx/>
              <a:buNone/>
            </a:pPr>
            <a:r>
              <a:rPr lang="nl-NL" sz="2000" dirty="0"/>
              <a:t>            gelden zijn lang niet altijd gelijk aan de straffen die daarvoor in </a:t>
            </a:r>
          </a:p>
          <a:p>
            <a:pPr eaLnBrk="1" hangingPunct="1">
              <a:buFontTx/>
              <a:buNone/>
            </a:pPr>
            <a:r>
              <a:rPr lang="nl-NL" sz="2000" dirty="0"/>
              <a:t>            andere landen kunnen worden gegeven. </a:t>
            </a:r>
          </a:p>
        </p:txBody>
      </p:sp>
    </p:spTree>
    <p:extLst>
      <p:ext uri="{BB962C8B-B14F-4D97-AF65-F5344CB8AC3E}">
        <p14:creationId xmlns:p14="http://schemas.microsoft.com/office/powerpoint/2010/main" val="108074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Belangrijke waarden bij het thema rechtsstaat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Bij het onderwerp criminaliteit horen allerlei waarden.</a:t>
            </a:r>
          </a:p>
          <a:p>
            <a:pPr marL="0" indent="0">
              <a:buNone/>
            </a:pPr>
            <a:r>
              <a:rPr lang="nl-NL" dirty="0" smtClean="0"/>
              <a:t>Voorbeelden hiervan: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Aanwezigheid 			Menswaardigheid  			Zekerheid</a:t>
            </a:r>
          </a:p>
          <a:p>
            <a:pPr marL="0" indent="0">
              <a:buNone/>
            </a:pPr>
            <a:r>
              <a:rPr lang="nl-NL" dirty="0" smtClean="0"/>
              <a:t>Alertheid 			Onafhankelijkheid 			….</a:t>
            </a:r>
          </a:p>
          <a:p>
            <a:pPr marL="0" indent="0">
              <a:buNone/>
            </a:pPr>
            <a:r>
              <a:rPr lang="nl-NL" dirty="0" smtClean="0"/>
              <a:t>Behulpzaamheid 		Oplettendheid</a:t>
            </a:r>
          </a:p>
          <a:p>
            <a:pPr marL="0" indent="0">
              <a:buNone/>
            </a:pPr>
            <a:r>
              <a:rPr lang="nl-NL" dirty="0" smtClean="0"/>
              <a:t>Betrokkenheid 			Redelijkheid</a:t>
            </a:r>
          </a:p>
          <a:p>
            <a:pPr marL="0" indent="0">
              <a:buNone/>
            </a:pPr>
            <a:r>
              <a:rPr lang="nl-NL" dirty="0" smtClean="0"/>
              <a:t>Gehoorzaamheid 		Rechtvaardigheid</a:t>
            </a:r>
          </a:p>
          <a:p>
            <a:pPr marL="0" indent="0">
              <a:buNone/>
            </a:pPr>
            <a:r>
              <a:rPr lang="nl-NL" dirty="0" smtClean="0"/>
              <a:t>Geloofwaardigheid 		Toegeeflijkheid</a:t>
            </a:r>
          </a:p>
          <a:p>
            <a:pPr marL="0" indent="0">
              <a:buNone/>
            </a:pPr>
            <a:r>
              <a:rPr lang="nl-NL" dirty="0" smtClean="0"/>
              <a:t>Gelijkheid 			Veiligheid</a:t>
            </a:r>
          </a:p>
          <a:p>
            <a:pPr marL="0" indent="0">
              <a:buNone/>
            </a:pPr>
            <a:r>
              <a:rPr lang="nl-NL" dirty="0" smtClean="0"/>
              <a:t>Gemeenschappelijkheid 	Verantwoordelijkheid</a:t>
            </a:r>
          </a:p>
          <a:p>
            <a:pPr marL="0" indent="0">
              <a:buNone/>
            </a:pPr>
            <a:r>
              <a:rPr lang="nl-NL" dirty="0" smtClean="0"/>
              <a:t>Helderheid 			Vrijheid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3696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Waarden en normen: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Waarde:</a:t>
            </a:r>
          </a:p>
          <a:p>
            <a:pPr marL="0" indent="0">
              <a:buNone/>
            </a:pPr>
            <a:r>
              <a:rPr lang="nl-NL" dirty="0" smtClean="0"/>
              <a:t>“Uitgangspunt of principe dat mensen belangrijk vinden in hun leven”.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Norm: </a:t>
            </a:r>
          </a:p>
          <a:p>
            <a:pPr marL="0" indent="0">
              <a:buNone/>
            </a:pPr>
            <a:r>
              <a:rPr lang="nl-NL" dirty="0" smtClean="0"/>
              <a:t>“Regels over hoe je je op grond van een bepaalde waarde behoort te gedragen”.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0937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Waarden en normen, een 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Waarde: </a:t>
            </a:r>
          </a:p>
          <a:p>
            <a:pPr marL="0" indent="0">
              <a:buNone/>
            </a:pPr>
            <a:r>
              <a:rPr lang="nl-NL" dirty="0" smtClean="0"/>
              <a:t>veiligheid in het verkeer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Voorbeelden van normen:</a:t>
            </a:r>
          </a:p>
          <a:p>
            <a:r>
              <a:rPr lang="nl-NL" dirty="0" smtClean="0"/>
              <a:t>Niet door rood licht rijden</a:t>
            </a:r>
          </a:p>
          <a:p>
            <a:r>
              <a:rPr lang="nl-NL" dirty="0" smtClean="0"/>
              <a:t>Niet de maximumsnelheid overschrijden</a:t>
            </a:r>
          </a:p>
          <a:p>
            <a:r>
              <a:rPr lang="nl-NL" dirty="0" smtClean="0"/>
              <a:t>Niet rechts inhalen</a:t>
            </a:r>
          </a:p>
          <a:p>
            <a:r>
              <a:rPr lang="nl-NL" dirty="0" smtClean="0"/>
              <a:t>…..</a:t>
            </a:r>
          </a:p>
          <a:p>
            <a:pPr marL="0" indent="0">
              <a:buNone/>
            </a:pPr>
            <a:r>
              <a:rPr lang="nl-NL" dirty="0" smtClean="0"/>
              <a:t>(Alle regels uit de </a:t>
            </a:r>
            <a:r>
              <a:rPr lang="nl-NL" dirty="0" err="1" smtClean="0"/>
              <a:t>Wegenverkeerstwet</a:t>
            </a:r>
            <a:r>
              <a:rPr lang="nl-N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4646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Ontstaan van de rechtsstaat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Rechtsstaat:</a:t>
            </a:r>
          </a:p>
          <a:p>
            <a:pPr marL="0" indent="0">
              <a:buNone/>
            </a:pPr>
            <a:r>
              <a:rPr lang="nl-NL" dirty="0" smtClean="0"/>
              <a:t>“Staat waarin burgers door grondrechten worden beschermd tegen machtsmisbruik en willekeur van de overheid”.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Redenen ontstaat van de rechtsstaat: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sz="2400" dirty="0" smtClean="0"/>
              <a:t>Gevoelens van onrechtvaardigheid en misstanden te voorkomen;</a:t>
            </a:r>
          </a:p>
          <a:p>
            <a:pPr>
              <a:buFontTx/>
              <a:buChar char="-"/>
            </a:pPr>
            <a:r>
              <a:rPr lang="nl-NL" sz="2400" dirty="0" smtClean="0"/>
              <a:t>Inperken van de macht van de koning (in)/ geen absolute monarchie meer;</a:t>
            </a:r>
          </a:p>
          <a:p>
            <a:pPr>
              <a:buFontTx/>
              <a:buChar char="-"/>
            </a:pPr>
            <a:r>
              <a:rPr lang="nl-NL" sz="2400" dirty="0" smtClean="0"/>
              <a:t>Streven naar vrijheid en gelijkheid door vastleggen grondrechten in de grondwet.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268452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Democratie </a:t>
            </a:r>
            <a:r>
              <a:rPr lang="nl-NL" smtClean="0"/>
              <a:t>en </a:t>
            </a:r>
            <a:r>
              <a:rPr lang="nl-NL" smtClean="0"/>
              <a:t>dictatuur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Democratie: </a:t>
            </a:r>
          </a:p>
          <a:p>
            <a:pPr marL="0" indent="0">
              <a:buNone/>
            </a:pPr>
            <a:r>
              <a:rPr lang="nl-NL" dirty="0" smtClean="0"/>
              <a:t>“een bestuursvorm waarbij de bevolking direct of indirect invloed uitoefent op de politieke besluitvorming”.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Dictatuur:</a:t>
            </a:r>
          </a:p>
          <a:p>
            <a:pPr marL="0" indent="0">
              <a:buNone/>
            </a:pPr>
            <a:r>
              <a:rPr lang="nl-NL" dirty="0" smtClean="0"/>
              <a:t>“ een bestuursvorm waarbij één machthebber of één partij bepaalt wat de regels zijn”.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3754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490</Words>
  <Application>Microsoft Office PowerPoint</Application>
  <PresentationFormat>Breedbeeld</PresentationFormat>
  <Paragraphs>129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Times New Roman</vt:lpstr>
      <vt:lpstr>Kantoorthema</vt:lpstr>
      <vt:lpstr>Thema: Rechtsstaat</vt:lpstr>
      <vt:lpstr>Paragraaf 1: Recht en rechtvaardigheid</vt:lpstr>
      <vt:lpstr>Recht en rechtvaardigheid</vt:lpstr>
      <vt:lpstr>Rechtsregels verschillen per tijd en plaats</vt:lpstr>
      <vt:lpstr>Belangrijke waarden bij het thema rechtsstaat</vt:lpstr>
      <vt:lpstr>Waarden en normen:</vt:lpstr>
      <vt:lpstr>Waarden en normen, een voorbeeld</vt:lpstr>
      <vt:lpstr>Ontstaan van de rechtsstaat</vt:lpstr>
      <vt:lpstr>Democratie en dictatuur</vt:lpstr>
      <vt:lpstr>Rechten en plichten in de rechtsstaat</vt:lpstr>
      <vt:lpstr>Het Nederlandse recht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Thema: Rechtsstaat</dc:title>
  <dc:creator>Daniel Fluitsma</dc:creator>
  <cp:lastModifiedBy>Fluitsma, DWPM (Daniel)</cp:lastModifiedBy>
  <cp:revision>10</cp:revision>
  <dcterms:created xsi:type="dcterms:W3CDTF">2018-01-16T06:23:19Z</dcterms:created>
  <dcterms:modified xsi:type="dcterms:W3CDTF">2018-11-27T10:49:34Z</dcterms:modified>
</cp:coreProperties>
</file>